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37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75" r:id="rId19"/>
    <p:sldId id="276" r:id="rId20"/>
    <p:sldId id="258" r:id="rId21"/>
    <p:sldId id="259" r:id="rId22"/>
    <p:sldId id="260" r:id="rId23"/>
    <p:sldId id="278" r:id="rId24"/>
    <p:sldId id="279" r:id="rId25"/>
    <p:sldId id="268" r:id="rId26"/>
    <p:sldId id="269" r:id="rId27"/>
    <p:sldId id="261" r:id="rId28"/>
    <p:sldId id="270" r:id="rId29"/>
    <p:sldId id="280" r:id="rId30"/>
    <p:sldId id="265" r:id="rId31"/>
    <p:sldId id="300" r:id="rId32"/>
    <p:sldId id="272" r:id="rId33"/>
    <p:sldId id="298" r:id="rId34"/>
    <p:sldId id="299" r:id="rId35"/>
    <p:sldId id="30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B719A6-EC05-421B-99E1-B49679AFA80B}">
          <p14:sldIdLst>
            <p14:sldId id="256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75"/>
            <p14:sldId id="276"/>
            <p14:sldId id="258"/>
            <p14:sldId id="259"/>
            <p14:sldId id="260"/>
            <p14:sldId id="278"/>
            <p14:sldId id="279"/>
            <p14:sldId id="268"/>
            <p14:sldId id="269"/>
            <p14:sldId id="261"/>
            <p14:sldId id="270"/>
            <p14:sldId id="280"/>
            <p14:sldId id="265"/>
            <p14:sldId id="300"/>
            <p14:sldId id="272"/>
            <p14:sldId id="298"/>
            <p14:sldId id="299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4AB77-6C45-44B4-B784-4123E1909029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9393C-BCD1-478A-8D99-47223828A2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57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9393C-BCD1-478A-8D99-47223828A2D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90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9393C-BCD1-478A-8D99-47223828A2D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7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1461E-CDDC-4B43-8DBA-B4951B12797E}" type="datetime1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A8A5CB7-3967-4B8A-BF71-51C5F387D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3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65BB-20DF-4902-9086-77E5D0843610}" type="datetime1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8A5CB7-3967-4B8A-BF71-51C5F387D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10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2E91-D02E-4CCD-9629-0C2F252E17EC}" type="datetime1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8A5CB7-3967-4B8A-BF71-51C5F387D5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176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D3C7-DECA-4B0E-B565-A0D017E16695}" type="datetime1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8A5CB7-3967-4B8A-BF71-51C5F387D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556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5B314-0919-421D-901B-F7BB88FB833A}" type="datetime1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8A5CB7-3967-4B8A-BF71-51C5F387D5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3249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DA48-D1F1-49AD-B745-80AE279F0601}" type="datetime1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8A5CB7-3967-4B8A-BF71-51C5F387D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53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65B8B-2126-4F2B-883A-F0ED6E09D3F4}" type="datetime1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313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1D24-6219-4ADE-8E9A-00094C59CE3A}" type="datetime1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85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1E24-D9EE-44F6-A27A-33E7989216A2}" type="datetime1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1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48C3-45B3-4D5E-A676-1909B1DBEC3F}" type="datetime1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A8A5CB7-3967-4B8A-BF71-51C5F387D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2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D448-48A2-49FE-B064-EB28E99DA558}" type="datetime1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8A5CB7-3967-4B8A-BF71-51C5F387D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8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41B7-6546-44E3-A75C-26498664FDE3}" type="datetime1">
              <a:rPr lang="ru-RU" smtClean="0"/>
              <a:pPr/>
              <a:t>27.03.2026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A8A5CB7-3967-4B8A-BF71-51C5F387D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6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D1B99-FC9A-4172-9B34-3A2A4E12DDE5}" type="datetime1">
              <a:rPr lang="ru-RU" smtClean="0"/>
              <a:pPr/>
              <a:t>27.03.2026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5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28F9F-F198-49E6-8FBC-9E741296A808}" type="datetime1">
              <a:rPr lang="ru-RU" smtClean="0"/>
              <a:pPr/>
              <a:t>27.03.2026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858A-C5B6-4600-A1DD-0484B736AD5A}" type="datetime1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50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147A-2AF6-4B36-A56C-FB3E149C272B}" type="datetime1">
              <a:rPr lang="ru-RU" smtClean="0"/>
              <a:pPr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A8A5CB7-3967-4B8A-BF71-51C5F387D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7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1776-F61A-4620-9A5D-E904B3DCBE26}" type="datetime1">
              <a:rPr lang="ru-RU" smtClean="0"/>
              <a:pPr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A8A5CB7-3967-4B8A-BF71-51C5F387D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4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pp.fciit.ru/om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fciit.r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ru30@minjust.gov.ru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275" y="2643613"/>
            <a:ext cx="9880395" cy="21094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совершения нотариальных действий органами местного самоуправления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C139C8-4A34-1ADF-910F-9A9287214B3F}"/>
              </a:ext>
            </a:extLst>
          </p:cNvPr>
          <p:cNvSpPr txBox="1"/>
          <p:nvPr/>
        </p:nvSpPr>
        <p:spPr>
          <a:xfrm>
            <a:off x="5103845" y="5775649"/>
            <a:ext cx="523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г. Астрахань, 2026</a:t>
            </a:r>
          </a:p>
        </p:txBody>
      </p:sp>
    </p:spTree>
    <p:extLst>
      <p:ext uri="{BB962C8B-B14F-4D97-AF65-F5344CB8AC3E}">
        <p14:creationId xmlns:p14="http://schemas.microsoft.com/office/powerpoint/2010/main" val="1054884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0B88C-8B75-AA7D-4A1F-FCD49E0E5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147337"/>
            <a:ext cx="9145865" cy="596403"/>
          </a:xfrm>
        </p:spPr>
        <p:txBody>
          <a:bodyPr>
            <a:normAutofit fontScale="90000"/>
          </a:bodyPr>
          <a:lstStyle/>
          <a:p>
            <a:r>
              <a:rPr lang="ru-RU" dirty="0"/>
              <a:t>Образец доверенности на распоряжение денежными средствами на банковском счете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0C85D2-AF94-46C7-15C1-5BB19A91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5F84B0D-0A8B-1D65-3BFC-175E2FEF7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864" y="1291591"/>
            <a:ext cx="3844306" cy="560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4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15DC0-ACAE-23DC-88BB-773137319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933" y="147337"/>
            <a:ext cx="8911687" cy="1280890"/>
          </a:xfrm>
        </p:spPr>
        <p:txBody>
          <a:bodyPr>
            <a:normAutofit/>
          </a:bodyPr>
          <a:lstStyle/>
          <a:p>
            <a:r>
              <a:rPr lang="ru-RU" sz="2500" dirty="0"/>
              <a:t>Образец доверенности на право представления интересов в суде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13EE33-48AA-0B29-7C27-E12EB0D5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19EDD094-4A01-16AE-AEF3-968E6F8F9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0195" y="979714"/>
            <a:ext cx="4282751" cy="581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2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E75A0-05BB-1597-C3E4-B1493CA3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Принятие мер по охране наследственного имущества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6E3DF4-34D5-23AA-3814-F596C0136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При принятии мер по охране наследственного имущества должностное лицо местного самоуправления должно совершить следующие предварительные действия:</a:t>
            </a:r>
          </a:p>
          <a:p>
            <a:r>
              <a:rPr lang="ru-RU" dirty="0"/>
              <a:t>установить наличие наследственного имущества, его состав и местонахождение;</a:t>
            </a:r>
          </a:p>
          <a:p>
            <a:r>
              <a:rPr lang="ru-RU" dirty="0"/>
              <a:t>известить наследников, сведения о которых имеются в поручении нотариуса или в заявлении, а также наследников, сведениями о которых располагает местная администрация органа местного самоуправления, о дате и месте принятия мер по охране наследства;</a:t>
            </a:r>
          </a:p>
          <a:p>
            <a:r>
              <a:rPr lang="ru-RU" dirty="0"/>
              <a:t>известить исполнителя завещания, сведения о котором имеются в поручении нотариуса или в заявлении, о дате и месте принятия мер по охране наследства;</a:t>
            </a:r>
          </a:p>
          <a:p>
            <a:r>
              <a:rPr lang="ru-RU" dirty="0"/>
              <a:t>в соответствующих случаях известить представителей органа опеки и попечительства, осуществляющего защиту прав и законных интересов несовершеннолетних граждан, а также иных лиц, над которыми установлены опека или попечительство, о дате и месте принятия мер по охране наследства.</a:t>
            </a:r>
          </a:p>
          <a:p>
            <a:r>
              <a:rPr lang="ru-RU" dirty="0"/>
              <a:t>Для охраны наследственного имущества должностное лицо местного самоуправления производит опись этого имущества.</a:t>
            </a:r>
          </a:p>
          <a:p>
            <a:r>
              <a:rPr lang="ru-RU" dirty="0"/>
              <a:t>Опись наследственного имущества производится в присутствии двух свидетелей.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74E80A-531E-51F5-A50B-EF9619C64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89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6EC00-EF58-AFC6-587F-B7407728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Принятие мер по охране наследственного имущества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4112CE-F1F4-30FF-2CEF-078705B87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При производстве описи имущества могут присутствовать исполнитель завещания, наследники и в соответствующих случаях представители органа опеки и попечительства.</a:t>
            </a:r>
          </a:p>
          <a:p>
            <a:r>
              <a:rPr lang="ru-RU" dirty="0"/>
              <a:t>В акте описи должны быть указаны:</a:t>
            </a:r>
          </a:p>
          <a:p>
            <a:r>
              <a:rPr lang="ru-RU" dirty="0"/>
              <a:t>номер, под которым акт описи зарегистрирован в реестре;</a:t>
            </a:r>
          </a:p>
          <a:p>
            <a:r>
              <a:rPr lang="ru-RU" dirty="0"/>
              <a:t>дата поступления поручения нотариуса или заявления;</a:t>
            </a:r>
          </a:p>
          <a:p>
            <a:r>
              <a:rPr lang="ru-RU" dirty="0"/>
              <a:t>дата производства описи;</a:t>
            </a:r>
          </a:p>
          <a:p>
            <a:r>
              <a:rPr lang="ru-RU" dirty="0"/>
              <a:t>должность, фамилия, имя, отчество (при наличии) должностного лица местного самоуправления, производящего опись;</a:t>
            </a:r>
          </a:p>
          <a:p>
            <a:r>
              <a:rPr lang="ru-RU" dirty="0"/>
              <a:t>фамилии, имена, отчества (при наличии), места жительства лиц, присутствующих при производстве описи;</a:t>
            </a:r>
          </a:p>
          <a:p>
            <a:r>
              <a:rPr lang="ru-RU" dirty="0"/>
              <a:t>фамилия, имя, отчество (при наличии) наследодателя, дата его смерти;</a:t>
            </a:r>
          </a:p>
          <a:p>
            <a:r>
              <a:rPr lang="ru-RU" dirty="0"/>
              <a:t>место нахождения описываемого имущества, данные о том, было ли опечатано помещение до явки должностного лица местного самоуправления и кем, не нарушена ли пломба или печать;</a:t>
            </a:r>
          </a:p>
          <a:p>
            <a:r>
              <a:rPr lang="ru-RU" dirty="0"/>
              <a:t>подробная характеристика каждого из перечисленных в нем предметов.</a:t>
            </a:r>
          </a:p>
          <a:p>
            <a:r>
              <a:rPr lang="ru-RU" dirty="0"/>
              <a:t>В акт описи включается все имущество, в том числе личные вещи наследодателя, находящееся в помещении, в котором производится опись. Заявления заинтересованных лиц о принадлежности им отдельных вещей (предметов) заносятся в акт описи, при этом им разъясняется порядок обращения в суд с заявлением об исключении этого имущества из описи.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3D1BAB-3242-90D7-3A5B-74C059F1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9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550B7-0898-4A3B-5FC7-D93B37DCC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Свидетельствование верности копий документов и выписок из них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0606CE-0689-37BE-4311-3A2C011EC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Должностные лица местного самоуправления свидетельствуют верность копий документов и выписок из документов, выданных органами государственной власти, органами местного самоуправления, юридическими лицами, гражданами.</a:t>
            </a:r>
          </a:p>
          <a:p>
            <a:r>
              <a:rPr lang="ru-RU" dirty="0"/>
              <a:t>Верность выписки может быть засвидетельствована только тогда, когда в документе, из которого делается выписка, содержатся решения нескольких отдельных, не связанных между собой вопросов. Выписка должна воспроизводить полный текст части документа по определенному вопросу.</a:t>
            </a:r>
          </a:p>
          <a:p>
            <a:r>
              <a:rPr lang="ru-RU" dirty="0"/>
              <a:t>Свидетельствуя верность копий документов и выписок из них, должностное лицо местного самоуправления не подтверждает законность содержания документа, соответствие изложенных в нем фактов действительности, личность, дееспособность и полномочия подписавших его лиц, правоспособность юридического лица, от которого исходит документ.</a:t>
            </a:r>
          </a:p>
          <a:p>
            <a:r>
              <a:rPr lang="ru-RU" dirty="0"/>
              <a:t>В случае, если свидетельствуется верность копии оригинала или выписки из оригинала документа, состоящих из нескольких листов, часть которых представляет собой копию иного документа, об этом делается отметка в удостоверительной надписи.</a:t>
            </a:r>
          </a:p>
          <a:p>
            <a:r>
              <a:rPr lang="ru-RU" dirty="0"/>
              <a:t>Документы, представленные для свидетельствования верности копий или выписок из них, объем которых превышает один лист, должны быть скреплены.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5451A7-BA96-5486-7C44-A20C7DE1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92D409-79D3-E896-B128-C29450C8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78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CC839-4868-CA90-6FD0-678ADF18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Свидетельствование подлинности подписи на документах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ECDDC7-A577-40C7-F78D-D20A72A3E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Свидетельствуя подлинность подписи, должностное лицо местного самоуправления удостоверяет, что подпись на документе сделана определенным лицом, но не удостоверяет фактов, изложенных в документе.</a:t>
            </a:r>
          </a:p>
          <a:p>
            <a:r>
              <a:rPr lang="ru-RU" dirty="0"/>
              <a:t>В соответствии с частью второй статьи 80 Основ  не допускается свидетельствование подлинности подписи на документах, представляющих собой содержание сделки, за исключением случаев, предусмотренных законом.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7577C6-D192-E098-C5A7-0DE54248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6C8FE2-B2F4-C4CD-8795-1E71E72D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11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9038D-EE62-6C95-0E90-417B6659D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"/>
              </a:rPr>
              <a:t>Удостоверение равнозначности электронного документа документу на бумажном носителе. Удостоверение равнозначности документа на бумажном носителе электронному документу 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27D4F8-94E6-81BB-6566-4D167DBDC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1687" cy="410029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Удостоверение равнозначности электронного документа документу на бумажном носителе означает подтверждение тождественности содержания изготовленного должностным лицом местного самоуправления электронного документа содержанию документа, представленного должностному лицу местного самоуправления на бумажном носителе.</a:t>
            </a:r>
          </a:p>
          <a:p>
            <a:r>
              <a:rPr lang="ru-RU" dirty="0"/>
              <a:t>Электронный документ, изготовленный должностным лицом местного самоуправления, имеет ту же юридическую силу, что и документ на бумажном носителе, равнозначность которому удостоверена должностным лицом местного самоуправления.</a:t>
            </a:r>
          </a:p>
          <a:p>
            <a:r>
              <a:rPr lang="ru-RU" dirty="0"/>
              <a:t>Не допускается удостоверение равнозначности электронного документа документу на бумажном носителе в отношении сделок, заключенных в простой письменной форме, а также документов, удостоверяющих личность. Изготовление электронного документа для удостоверения его равнозначности документу на бумажном носителе осуществляется должностным лицом местного самоуправления путем изготовления электронного образа документа на бумажном носителе и подписания его квалифицированной электронной подписью должностного лица местного самоуправления.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BA1614-9F7D-8C06-3292-EFE453D9E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73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A0B33-C0B2-B8A5-E1A9-541C12C7F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Порядок и сроки направления сведений об удостоверении (отмене) доверенности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D4902-27F4-512D-974E-8E3580858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Сведения об удостоверении или отмене доверенности должны быть направлены органом, в котором работает должностное лицо, удостоверившее доверенность, в Нотариальную палату Астраханской области в форме электронного документа, подписанного квалифицированной электронной подписью, в порядке, установленном федеральным органом юстиции, </a:t>
            </a:r>
            <a:r>
              <a:rPr lang="ru-RU" b="1" u="sng" dirty="0"/>
              <a:t>в течение пяти рабочих дней </a:t>
            </a:r>
            <a:r>
              <a:rPr lang="ru-RU" dirty="0"/>
              <a:t>со дня совершения нотариального действия для внесения таких сведений в реестр нотариальных действий единой информационной системы нотариата (далее – ЕИС). </a:t>
            </a:r>
          </a:p>
          <a:p>
            <a:r>
              <a:rPr lang="ru-RU" dirty="0"/>
              <a:t>Нотариальная палата вносит такие сведения в реестр нотариальных действий ЕИС в течение двух рабочих дней со дня их поступления.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Портал для подачи сведений о совершенных нотариальных действиях от органов местного самоуправления (далее - Портал) находится по адресу: </a:t>
            </a:r>
            <a:r>
              <a:rPr kumimoji="0" lang="ru-RU" sz="1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2"/>
              </a:rPr>
              <a:t>http://app.fciit.ru/oms/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  <a:p>
            <a:r>
              <a:rPr lang="ru-RU" dirty="0"/>
              <a:t>За непредставление или несвоевременное представление указанных сведений Кодексом Российской Федерации об административных правонарушениях предусмотрена ответственность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21CB5B-60D1-699E-1F77-F5B9AE4B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3DDDB1-CABC-26A4-34F9-11FD46584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932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300" y="474625"/>
            <a:ext cx="9361488" cy="1356564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 для подачи сведений от ОМСУ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4525" y="1362075"/>
            <a:ext cx="9886950" cy="5314950"/>
          </a:xfrm>
        </p:spPr>
        <p:txBody>
          <a:bodyPr>
            <a:normAutofit/>
          </a:bodyPr>
          <a:lstStyle/>
          <a:p>
            <a:r>
              <a:rPr lang="ru-RU" dirty="0"/>
              <a:t>Авторизация на портале возможна только с использованием усиленной квалифицированной электронной подписи.</a:t>
            </a:r>
          </a:p>
          <a:p>
            <a:r>
              <a:rPr lang="ru-RU" dirty="0"/>
              <a:t>При авторизации пользователя на портале осуществляется проверка сертификата на соответствие требованиям к квалифицированному сертификату, установленным Федеральным законом от 06.04.2011 № 63-ФЗ «Об электронной подписи» и Приказом ФСБ России от 27.12.2011 г. № 795 «Об утверждении Требований к форме квалифицированного сертификата ключа проверки электронной подписи». Также проверяется, что сертификат выдан аккредитованным удостоверяющим центром и на момент авторизации является действительным.</a:t>
            </a:r>
          </a:p>
          <a:p>
            <a:r>
              <a:rPr lang="ru-RU" dirty="0"/>
              <a:t>В случае если сертификат проходит проверку, пользователь авторизуется на портале.</a:t>
            </a:r>
          </a:p>
          <a:p>
            <a:r>
              <a:rPr lang="ru-RU" dirty="0"/>
              <a:t>В случае несоответствия сертификата предъявляемым требованиям пользователю выдается соответствующее сообщение об ошибке авторизации.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941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9275" y="598187"/>
            <a:ext cx="8904287" cy="955191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Регистрация на Портале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5650" y="1553378"/>
            <a:ext cx="4800599" cy="4714072"/>
          </a:xfrm>
        </p:spPr>
        <p:txBody>
          <a:bodyPr>
            <a:normAutofit/>
          </a:bodyPr>
          <a:lstStyle/>
          <a:p>
            <a:r>
              <a:rPr lang="ru-RU" sz="2000" dirty="0"/>
              <a:t>При первоначальной авторизации пользователя на портале </a:t>
            </a:r>
            <a:r>
              <a:rPr lang="ru-RU" sz="2000" b="1" dirty="0"/>
              <a:t>создается заявка на регистрацию.</a:t>
            </a:r>
            <a:r>
              <a:rPr lang="ru-RU" sz="2000" dirty="0"/>
              <a:t> Данная заявка должна быть проверена и одобрена работником нотариальной палаты (далее - НП).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5" t="9735" r="20249" b="9915"/>
          <a:stretch/>
        </p:blipFill>
        <p:spPr bwMode="auto">
          <a:xfrm>
            <a:off x="911529" y="1448603"/>
            <a:ext cx="6019800" cy="4888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9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5E7EE-448A-1FB3-B732-AF8C49F5F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Право совершать нотариальные действия, предусмотренные статьей 37  Основ законодательства Российской Федерации о нотариате, имеют: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546E13-CFB0-0541-3541-6B077BA36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1) в поселении, в котором нет нотариуса, - глава местной администрации поселения и (или) уполномоченное должностное лицо местной администрации поселения; </a:t>
            </a:r>
          </a:p>
          <a:p>
            <a:r>
              <a:rPr lang="ru-RU" dirty="0"/>
              <a:t>2) в расположенном на межселенной территории населенном пункте, в котором нет нотариуса, - глава местной администрации муниципального района и (или) уполномоченное должностное лицо местной администрации муниципального района; </a:t>
            </a:r>
          </a:p>
          <a:p>
            <a:r>
              <a:rPr lang="ru-RU" dirty="0"/>
              <a:t>3) во входящем в состав территории муниципального округа, городского округа населенном пункте, не являющемся его административным центром, в котором нет нотариуса, - уполномоченное должностное лицо местной администрации муниципального округа, городского округа в случае, если такое должностное лицо в соответствии со своей должностной инструкцией исполняет должностные обязанности в данном населенном пункте.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C3C80E-C895-8BBA-902F-A731186E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9A0C1F-F9DE-8F3A-7A3C-FB247F69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838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48024"/>
            <a:ext cx="10258426" cy="1104883"/>
          </a:xfrm>
        </p:spPr>
        <p:txBody>
          <a:bodyPr>
            <a:no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сведений, содержащихся в сертификате ключа проверки электронной подписи, при авторизации на портале подачи сведений ОМСУ о совершенных нотариальных действиях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04950" y="1152907"/>
            <a:ext cx="10414401" cy="59195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Требования к сертификату электронной подписи утверждены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Техническим регламентом Центра инноваций и информационных технологий Федеральной нотариальной палаты от 31.01.2022 № 01-01.4/3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Работник НП на основании представленной заявки осуществляет проверку сведений в отношении органа местного самоуправления, указанного в заявке, сведениям, содержащимся в Едином государственном реестре юридических лиц (ЕГРЮЛ).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Проверке подлежат следующие сведения: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1) наименование органа местного самоуправления. Наименование должно совпадать с    полным или кратким наименованием органа местного самоуправления, указанным в выписке из ЕГРЮЛ; 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2) фамилия, имя, отчество заявителя: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при представлении заявки лицом, имеющим право действовать от имени органа местного самоуправления без доверенности, ФИО заявителя должно совпадать с ФИО, указанным в соответствующей графе выписки из ЕГРЮЛ;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при представлении заявки специально уполномоченным лицом органа местного самоуправления </a:t>
            </a:r>
            <a:r>
              <a:rPr lang="ru-RU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работник НП получает от органа местного самоуправления документ, подтверждающий наделение данного лица полномочиями на совершение нотариальных действий; 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3) идентификационный номер налогоплательщика - ОМСУ; 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4) должность заявителя. 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Если все данные, содержащиеся в заявке, указаны верно, то заявка подлежит одобрению. 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Если данные указаны неверно, то заявка подлежит отклонению с указанием причины отклонения.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ru-RU" sz="1600" baseline="-25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736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718" y="484990"/>
            <a:ext cx="9395894" cy="1335833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может не работать Портал?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8719" y="1539551"/>
            <a:ext cx="9395894" cy="4889241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Вы используете браузер </a:t>
            </a:r>
            <a:r>
              <a:rPr lang="en-US" sz="2000" dirty="0"/>
              <a:t>Internet Explorer</a:t>
            </a:r>
            <a:r>
              <a:rPr lang="ru-RU" sz="2000" dirty="0"/>
              <a:t>?</a:t>
            </a:r>
          </a:p>
          <a:p>
            <a:r>
              <a:rPr lang="ru-RU" sz="2000" dirty="0"/>
              <a:t>Версия </a:t>
            </a:r>
            <a:r>
              <a:rPr lang="en-US" sz="2000" dirty="0"/>
              <a:t>Internet Explorer </a:t>
            </a:r>
            <a:r>
              <a:rPr lang="ru-RU" sz="2000" dirty="0"/>
              <a:t>не ниже 9? (рекомендована 11)</a:t>
            </a:r>
          </a:p>
          <a:p>
            <a:r>
              <a:rPr lang="ru-RU" sz="2000" dirty="0"/>
              <a:t>Версия криптопровайдера </a:t>
            </a:r>
            <a:r>
              <a:rPr lang="ru-RU" sz="2000" dirty="0" err="1"/>
              <a:t>КриптоПРО</a:t>
            </a:r>
            <a:r>
              <a:rPr lang="ru-RU" sz="2000" dirty="0"/>
              <a:t> </a:t>
            </a:r>
            <a:r>
              <a:rPr lang="en-US" sz="2000" dirty="0"/>
              <a:t>CSP</a:t>
            </a:r>
            <a:r>
              <a:rPr lang="ru-RU" sz="2000" dirty="0"/>
              <a:t> не ниже 4.0?</a:t>
            </a:r>
          </a:p>
          <a:p>
            <a:r>
              <a:rPr lang="ru-RU" sz="2000" dirty="0"/>
              <a:t>Установлен ли </a:t>
            </a:r>
            <a:r>
              <a:rPr lang="ru-RU" sz="2000" dirty="0" err="1"/>
              <a:t>КриптоПро</a:t>
            </a:r>
            <a:r>
              <a:rPr lang="ru-RU" sz="2000" dirty="0"/>
              <a:t> ЭЦП </a:t>
            </a:r>
            <a:r>
              <a:rPr lang="en-US" sz="2000" dirty="0"/>
              <a:t>Browser plug-in</a:t>
            </a:r>
            <a:r>
              <a:rPr lang="ru-RU" sz="2000" dirty="0"/>
              <a:t>?</a:t>
            </a:r>
          </a:p>
          <a:p>
            <a:r>
              <a:rPr lang="ru-RU" sz="2000" dirty="0"/>
              <a:t>Добавлен ли адрес Портала в список «Надежных сайтов»?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Подробнее см. также:</a:t>
            </a:r>
          </a:p>
          <a:p>
            <a:pPr>
              <a:buFontTx/>
              <a:buChar char="-"/>
            </a:pPr>
            <a:r>
              <a:rPr lang="ru-RU" dirty="0"/>
              <a:t>Инструкция по авторизации на портале для органов местного самоуправления, по направлению в нотариальную палату субъекта РФ сведений об удостоверении или отмене завещания или доверенности;</a:t>
            </a:r>
          </a:p>
          <a:p>
            <a:pPr>
              <a:buFontTx/>
              <a:buChar char="-"/>
            </a:pPr>
            <a:r>
              <a:rPr lang="ru-RU" dirty="0"/>
              <a:t>Инструкция по работе с порталом «Сервис передачи сведений об удостоверении документов».</a:t>
            </a:r>
          </a:p>
          <a:p>
            <a:pPr marL="0" indent="0">
              <a:buNone/>
            </a:pPr>
            <a:r>
              <a:rPr lang="ru-RU" dirty="0"/>
              <a:t>Размещены на сайте АКНП в подразделе «Порядок направления сведений о совершенных нотариальных действиях ОМСУ».</a:t>
            </a:r>
          </a:p>
          <a:p>
            <a:pPr marL="0" indent="0">
              <a:buNone/>
            </a:pPr>
            <a:r>
              <a:rPr lang="ru-RU" dirty="0"/>
              <a:t>По техническим вопросам работы Портала обращаться по адресу: </a:t>
            </a:r>
            <a:r>
              <a:rPr lang="ru-RU" dirty="0">
                <a:hlinkClick r:id="rId2"/>
              </a:rPr>
              <a:t>support@fciit.ru</a:t>
            </a:r>
            <a:r>
              <a:rPr lang="ru-RU" dirty="0"/>
              <a:t>  (Скриншот ошибки и описание).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65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816" y="648592"/>
            <a:ext cx="8911687" cy="1280890"/>
          </a:xfrm>
        </p:spPr>
        <p:txBody>
          <a:bodyPr/>
          <a:lstStyle/>
          <a:p>
            <a:r>
              <a:rPr lang="ru-RU" dirty="0"/>
              <a:t>Сотрудники администрации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58" y="1476910"/>
            <a:ext cx="7695138" cy="3624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920482" y="5365102"/>
            <a:ext cx="772574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/>
              <a:t>Сотруднику ОМСУ необходимо заходить на Портал под своей учётной записью, так как сведения предоставляются от лица, совершающего нотариальное действие в форме электронного документа, подписанные усиленной квалифицированной электронной подписью такого должностного лица.</a:t>
            </a:r>
          </a:p>
        </p:txBody>
      </p:sp>
      <p:sp>
        <p:nvSpPr>
          <p:cNvPr id="6" name="Половина рамки 5"/>
          <p:cNvSpPr/>
          <p:nvPr/>
        </p:nvSpPr>
        <p:spPr>
          <a:xfrm>
            <a:off x="2536575" y="5365102"/>
            <a:ext cx="259861" cy="59864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38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097" y="512462"/>
            <a:ext cx="8911687" cy="128089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Сотрудники администрации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62" t="27478" r="10194" b="7002"/>
          <a:stretch/>
        </p:blipFill>
        <p:spPr>
          <a:xfrm>
            <a:off x="2028411" y="1380930"/>
            <a:ext cx="8564460" cy="518781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11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123" y="624110"/>
            <a:ext cx="9638490" cy="128089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Добавление учетной записи сотрудника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29" t="35150" r="8222" b="7063"/>
          <a:stretch/>
        </p:blipFill>
        <p:spPr>
          <a:xfrm>
            <a:off x="1867965" y="1477045"/>
            <a:ext cx="9636648" cy="499994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84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474" y="381001"/>
            <a:ext cx="10764417" cy="1541106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Добавление сообщения об удостоверении документа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98" y="1536442"/>
            <a:ext cx="9110710" cy="4412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Прямая со стрелкой 15"/>
          <p:cNvCxnSpPr/>
          <p:nvPr/>
        </p:nvCxnSpPr>
        <p:spPr>
          <a:xfrm>
            <a:off x="1436914" y="2035629"/>
            <a:ext cx="631372" cy="4463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094514" y="1763486"/>
            <a:ext cx="533400" cy="3592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950098" y="6062276"/>
            <a:ext cx="8265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разделе «Сообщения» нажмите кнопку «Создать сообщение» или кнопку «Добавить» и введите данные Сообщения.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447453" y="2677886"/>
            <a:ext cx="391886" cy="223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93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865" y="330221"/>
            <a:ext cx="9878062" cy="1578429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сообщения об удостоверении документа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789579" y="1436913"/>
            <a:ext cx="230289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 умолчанию создается Сообщение об удостоверении нового нотариального документа.</a:t>
            </a:r>
          </a:p>
          <a:p>
            <a:endParaRPr lang="ru-RU" sz="1400" dirty="0"/>
          </a:p>
          <a:p>
            <a:r>
              <a:rPr lang="ru-RU" sz="1400" dirty="0"/>
              <a:t>Если необходимо создать Сообщение об изменении или аннулировании ранее зарегистрированного нотариального документа,</a:t>
            </a:r>
          </a:p>
          <a:p>
            <a:r>
              <a:rPr lang="ru-RU" sz="1400" dirty="0"/>
              <a:t>пользователь должен выбрать соответствующих тип сообщения в выпадающем списке (1).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6939" t="26939" r="9081" b="12381"/>
          <a:stretch/>
        </p:blipFill>
        <p:spPr>
          <a:xfrm>
            <a:off x="1691865" y="1436914"/>
            <a:ext cx="8097714" cy="43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4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163" y="326572"/>
            <a:ext cx="10123715" cy="1278294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сообщения об аннулировании документа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019593" y="1586204"/>
            <a:ext cx="3172407" cy="5271796"/>
          </a:xfrm>
        </p:spPr>
        <p:txBody>
          <a:bodyPr>
            <a:normAutofit/>
          </a:bodyPr>
          <a:lstStyle/>
          <a:p>
            <a:r>
              <a:rPr lang="ru-RU" sz="1600" dirty="0"/>
              <a:t>Измените тип сообщения на «Сообщение об аннулировании ранее зарегистрированного документа», выбрав соответствующий пункт в выпадающем списке. </a:t>
            </a:r>
          </a:p>
          <a:p>
            <a:r>
              <a:rPr lang="ru-RU" sz="1600" dirty="0"/>
              <a:t>Введите регистрационный номер аннулируемого документа в реестре нотариальных действий ЕИС.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348" t="25987" r="8240" b="21088"/>
          <a:stretch/>
        </p:blipFill>
        <p:spPr>
          <a:xfrm>
            <a:off x="625151" y="1670182"/>
            <a:ext cx="8322907" cy="35695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0800000" flipV="1">
            <a:off x="1726162" y="5511288"/>
            <a:ext cx="101237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Имеется возможность сохранить Сообщение для того, чтобы вернуться к работе с ним позднее или передать Сообщение для подписи лицу, обладающему правом подписи в случае, если сотрудник администрации, вводивший данные Сообщения правом подписи не обладает. Для этого нажмите кнопку «Сохранить» (1). Сохраненное Сообщение будет отображаться фильтром «Черновики».</a:t>
            </a:r>
          </a:p>
          <a:p>
            <a:r>
              <a:rPr lang="ru-RU" sz="1400" dirty="0"/>
              <a:t>Для подписи Сообщения и отправки его в адрес ЕИС нажмите кнопку «Подписать и отправить» (2)</a:t>
            </a:r>
          </a:p>
        </p:txBody>
      </p:sp>
    </p:spTree>
    <p:extLst>
      <p:ext uri="{BB962C8B-B14F-4D97-AF65-F5344CB8AC3E}">
        <p14:creationId xmlns:p14="http://schemas.microsoft.com/office/powerpoint/2010/main" val="2936968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454" y="351810"/>
            <a:ext cx="9937069" cy="1057220"/>
          </a:xfrm>
        </p:spPr>
        <p:txBody>
          <a:bodyPr>
            <a:norm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лицах, обратившихся за совершением нотариального действия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29311" t="23129" r="11531" b="43945"/>
          <a:stretch/>
        </p:blipFill>
        <p:spPr>
          <a:xfrm>
            <a:off x="1959429" y="1446997"/>
            <a:ext cx="8630816" cy="27020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83004" y="1850131"/>
            <a:ext cx="2478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Указывается вид лица: доверитель, рукоприкладчик и т.д.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3023118" y="2588795"/>
            <a:ext cx="391886" cy="3503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959429" y="4186979"/>
            <a:ext cx="93119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Для добавления сведений о физическом или юридическом лице в список лиц, обратившихся за совершением нотариального действия, нажмите кнопку «Добавить» (1) и введите соответствующие данные.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Для изменения сведений о физическом или юридическом лице выберите соответствующую запись в списке (2), нажмите кнопку «Изменить» (3) и измените данные в открывшемся диалоге редактирования.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600" dirty="0"/>
              <a:t>Для удаления сведений о физическом или юридическом лице из списка лиц, обратившихся за совершением нотариального действия, выберите соответствующую запись в списке (2) и нажмите кнопку «Удалить» (4).</a:t>
            </a:r>
          </a:p>
        </p:txBody>
      </p:sp>
    </p:spTree>
    <p:extLst>
      <p:ext uri="{BB962C8B-B14F-4D97-AF65-F5344CB8AC3E}">
        <p14:creationId xmlns:p14="http://schemas.microsoft.com/office/powerpoint/2010/main" val="48324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809" y="333148"/>
            <a:ext cx="9937069" cy="1057220"/>
          </a:xfrm>
        </p:spPr>
        <p:txBody>
          <a:bodyPr>
            <a:norm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лицах, обратившихся за совершением нотариального действия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9387" t="27759" r="7169" b="40004"/>
          <a:stretch/>
        </p:blipFill>
        <p:spPr>
          <a:xfrm>
            <a:off x="1800808" y="1298721"/>
            <a:ext cx="9885506" cy="28254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00808" y="4264090"/>
            <a:ext cx="8938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нижней части диалога ввода данных Сообщения расположен блок, позволяющий установить </a:t>
            </a:r>
            <a:r>
              <a:rPr lang="ru-RU" b="1" dirty="0"/>
              <a:t>особые отметки </a:t>
            </a:r>
            <a:r>
              <a:rPr lang="ru-RU" dirty="0"/>
              <a:t>удостоверения нотариального документа (1). </a:t>
            </a:r>
          </a:p>
        </p:txBody>
      </p:sp>
    </p:spTree>
    <p:extLst>
      <p:ext uri="{BB962C8B-B14F-4D97-AF65-F5344CB8AC3E}">
        <p14:creationId xmlns:p14="http://schemas.microsoft.com/office/powerpoint/2010/main" val="176232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C503C-0D05-DE67-DE01-D7E4E3A8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нотариальных действий, совершаемых должностными лицами ОМСУ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CCF527-B8CE-A06E-1F74-37813827C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604" y="2133600"/>
            <a:ext cx="9004008" cy="445381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- удостоверение доверенности, за исключением доверенностей на распоряжение недвижимым имуществом; </a:t>
            </a:r>
          </a:p>
          <a:p>
            <a:r>
              <a:rPr lang="ru-RU" dirty="0"/>
              <a:t> - принятие мер по охране наследственного имущества путем производства описи наследственного имущества; </a:t>
            </a:r>
          </a:p>
          <a:p>
            <a:r>
              <a:rPr lang="ru-RU" dirty="0"/>
              <a:t>- свидетельствование верности копий документов и выписок из них; </a:t>
            </a:r>
          </a:p>
          <a:p>
            <a:r>
              <a:rPr lang="ru-RU" dirty="0"/>
              <a:t>- свидетельствование подлинности подписи на документах; </a:t>
            </a:r>
          </a:p>
          <a:p>
            <a:r>
              <a:rPr lang="ru-RU" dirty="0"/>
              <a:t>- удостоверение сведений о лицах в случаях, предусмотренных законодательством Российской Федерации; </a:t>
            </a:r>
          </a:p>
          <a:p>
            <a:r>
              <a:rPr lang="ru-RU" dirty="0"/>
              <a:t>- удостоверение факта нахождения гражданина в живых; </a:t>
            </a:r>
          </a:p>
          <a:p>
            <a:r>
              <a:rPr lang="ru-RU" dirty="0"/>
              <a:t>- удостоверение тождественность собственноручной подписи инвалида по зрению, проживающего на территории соответствующего поселения или муниципального района, с факсимильным воспроизведением его собственноручной подписи; </a:t>
            </a:r>
          </a:p>
          <a:p>
            <a:r>
              <a:rPr lang="ru-RU" dirty="0"/>
              <a:t>- удостоверение факта нахождения гражданина в определенном месте; </a:t>
            </a:r>
          </a:p>
          <a:p>
            <a:r>
              <a:rPr lang="ru-RU" dirty="0"/>
              <a:t>- удостоверение тождественности гражданина с лицом, изображенным на фотографии; </a:t>
            </a:r>
          </a:p>
          <a:p>
            <a:r>
              <a:rPr lang="ru-RU" dirty="0"/>
              <a:t>- удостоверение времени предъявления документов; </a:t>
            </a:r>
          </a:p>
          <a:p>
            <a:r>
              <a:rPr lang="ru-RU" dirty="0"/>
              <a:t>- удостоверение равнозначности электронного документа документу на бумажном носителе; </a:t>
            </a:r>
          </a:p>
          <a:p>
            <a:r>
              <a:rPr lang="ru-RU" dirty="0"/>
              <a:t>- удостоверение равнозначности документа на бумажном носителе электронному документу; </a:t>
            </a:r>
          </a:p>
          <a:p>
            <a:r>
              <a:rPr lang="ru-RU" dirty="0"/>
              <a:t>- выдача дубликатов документов, выражающих содержание нотариально удостоверенных сделок.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B68C1E-A47C-8230-A04F-00BB391B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80C1EB-EEE7-0047-7E84-D1638984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85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101" y="469229"/>
            <a:ext cx="9722498" cy="1008870"/>
          </a:xfrm>
        </p:spPr>
        <p:txBody>
          <a:bodyPr>
            <a:norm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 нотариально удостоверенном документе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06101" y="2937714"/>
            <a:ext cx="9987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17000"/>
              <a:buFont typeface="Arial" panose="020B0604020202020204" pitchFamily="34" charset="0"/>
              <a:buChar char="•"/>
            </a:pPr>
            <a:r>
              <a:rPr lang="ru-RU" dirty="0"/>
              <a:t>В графе «Дата» указывается дата совершения нотариального действия;</a:t>
            </a:r>
          </a:p>
          <a:p>
            <a:pPr marL="285750" indent="-285750">
              <a:buClr>
                <a:schemeClr val="accent1"/>
              </a:buClr>
              <a:buSzPct val="117000"/>
              <a:buFont typeface="Arial" panose="020B0604020202020204" pitchFamily="34" charset="0"/>
              <a:buChar char="•"/>
            </a:pPr>
            <a:r>
              <a:rPr lang="ru-RU" dirty="0"/>
              <a:t>«Реестровый номер» -  это номер по реестру регистрации нотариальных действий; </a:t>
            </a:r>
          </a:p>
          <a:p>
            <a:pPr marL="285750" indent="-285750">
              <a:buClr>
                <a:schemeClr val="accent1"/>
              </a:buClr>
              <a:buSzPct val="117000"/>
              <a:buFont typeface="Arial" panose="020B0604020202020204" pitchFamily="34" charset="0"/>
              <a:buChar char="•"/>
            </a:pPr>
            <a:r>
              <a:rPr lang="ru-RU" dirty="0"/>
              <a:t>«Вид нотариального действия» должен соответствовать содержанию документа;</a:t>
            </a:r>
          </a:p>
          <a:p>
            <a:pPr marL="285750" indent="-285750">
              <a:buClr>
                <a:schemeClr val="accent1"/>
              </a:buClr>
              <a:buSzPct val="117000"/>
              <a:buFont typeface="Arial" panose="020B0604020202020204" pitchFamily="34" charset="0"/>
              <a:buChar char="•"/>
            </a:pPr>
            <a:r>
              <a:rPr lang="ru-RU" dirty="0"/>
              <a:t>«Наименование документа» должно соответствовать виду нотариального действия, например, при удостоверении доверенности, в данной графе указывается следующее наименование:  </a:t>
            </a:r>
            <a:r>
              <a:rPr lang="ru-RU" u="sng" dirty="0"/>
              <a:t>Доверенность</a:t>
            </a:r>
            <a:r>
              <a:rPr lang="ru-RU" dirty="0"/>
              <a:t>; при удостоверении распоряжения об отмене доверенности в данной графе указывается: Распоряжение.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1709" t="52925" r="30893" b="34014"/>
          <a:stretch/>
        </p:blipFill>
        <p:spPr>
          <a:xfrm>
            <a:off x="1890077" y="1478099"/>
            <a:ext cx="10103443" cy="1293241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7277700" y="1969658"/>
            <a:ext cx="106863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277700" y="2205623"/>
            <a:ext cx="2974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277700" y="2706948"/>
            <a:ext cx="12504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277700" y="2454849"/>
            <a:ext cx="4600169" cy="84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92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1FCAD-2EA9-5B8A-C571-A70B6747D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9AF90-4906-108F-A0F8-F4AE7583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834" y="634481"/>
            <a:ext cx="9563844" cy="976307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нотариального действия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7B8CED-CF63-5E32-C607-E6B1AD3D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A5CB7-3967-4B8A-BF71-51C5F387D5EA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841DF1-97FB-DA71-35FA-2CC770321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24" t="30612" r="13826" b="37959"/>
          <a:stretch/>
        </p:blipFill>
        <p:spPr>
          <a:xfrm>
            <a:off x="1800809" y="1866243"/>
            <a:ext cx="10034268" cy="315362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E7DD75-7544-0043-37D9-759E7292799E}"/>
              </a:ext>
            </a:extLst>
          </p:cNvPr>
          <p:cNvSpPr/>
          <p:nvPr/>
        </p:nvSpPr>
        <p:spPr>
          <a:xfrm>
            <a:off x="1800809" y="1426123"/>
            <a:ext cx="8938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Образец заполнения: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675ECFB-1F1F-B2B5-CC51-6D78B39202B2}"/>
              </a:ext>
            </a:extLst>
          </p:cNvPr>
          <p:cNvSpPr/>
          <p:nvPr/>
        </p:nvSpPr>
        <p:spPr>
          <a:xfrm>
            <a:off x="2248677" y="2295331"/>
            <a:ext cx="8920065" cy="15862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настоящей доверенностью уполномочиваю Иванова Петра Ивановича, 18.11.1970 года рождения, паспорт серии 0111 № 110010 выдан Отделением УФМС России по Астраханской области в Советском районе гор. Астрахани 01.11.2014, зарегистрированного по месту жительства по адресу:  Астраханская область, Володарский район, с.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Мултаново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 ул. Ленина, д. 5, кв. 15, получать причитающуюся мне пенсию в отделении почтовой связи № 130 с.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Мулатново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для чего подавать от моего имени заявления, расписываться за меня в получении денег и выполнять все прочие действия, связанные с настоящим поручением. </a:t>
            </a:r>
          </a:p>
        </p:txBody>
      </p:sp>
    </p:spTree>
    <p:extLst>
      <p:ext uri="{BB962C8B-B14F-4D97-AF65-F5344CB8AC3E}">
        <p14:creationId xmlns:p14="http://schemas.microsoft.com/office/powerpoint/2010/main" val="91552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531" y="0"/>
            <a:ext cx="9661743" cy="1438469"/>
          </a:xfrm>
        </p:spPr>
        <p:txBody>
          <a:bodyPr>
            <a:norm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оплате за совершение нотариального действия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36914" y="1073019"/>
            <a:ext cx="106648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400" dirty="0"/>
              <a:t>Оплата нотариальных действий, совершаемых должностными лицами местного самоуправления, производится в соответствии со ст. 22 Основ законодательства РФ о нотариате от 11 февраля 1993 г. № 4462-I (далее - Основы).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400" dirty="0"/>
              <a:t>За совершение нотариальных действий, для которых законодательством РФ предусмотрена обязательная нотариальная форма, должностное лицо местного самоуправления взимает государственную пошлину по ставкам, установленным </a:t>
            </a:r>
            <a:r>
              <a:rPr lang="ru-RU" sz="1400" b="1" dirty="0"/>
              <a:t>статьей 333.24 Налогового кодекса РФ</a:t>
            </a:r>
            <a:r>
              <a:rPr lang="ru-RU" sz="1400" dirty="0"/>
              <a:t>, с учетом особенностей уплаты государственной пошлины, предусмотренных статьей </a:t>
            </a:r>
            <a:r>
              <a:rPr lang="ru-RU" sz="1400" b="1" dirty="0"/>
              <a:t>333.25 Налогового кодекса РФ</a:t>
            </a:r>
            <a:r>
              <a:rPr lang="ru-RU" sz="1400" dirty="0"/>
              <a:t>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400" dirty="0"/>
              <a:t>За совершение нотариальных действий, для которых законодательством РФ не предусмотрена обязательная нотариальная форма, должностное лицо местного самоуправления взимает нотариальный тариф в размере, установленном в соответствии с требованиями ст. 22.1 Основ.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400" dirty="0"/>
              <a:t>При совершении должностными лицами местного самоуправления нотариальных действий предоставляются льготы по уплате государственной пошлины для физических и юридических лиц, установленные </a:t>
            </a:r>
            <a:r>
              <a:rPr lang="ru-RU" sz="1400" b="1" dirty="0"/>
              <a:t>подпунктами 11, 12 пункта 1 статьи 333.35 и статьей 333.38 Налогового кодекса РФ.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400" dirty="0"/>
              <a:t>В графе "Федеральный тариф" указывается размер тарифа в соответствии со ст. 333.24 Налогового кодекса РФ и с учетом особенностей, установленных ст. 333.25 Налогового кодекса РФ.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400" dirty="0"/>
              <a:t>В графе «Сумма освобождения от федерального тарифа» указывается сумма, которая не взыскана в связи с предоставлением льготы.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ru-RU" sz="1400" dirty="0"/>
              <a:t>В графе «Основание освобождения от федерального тарифа» указывается пункт и статья Налогового кодекса РФ.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479" t="51760" r="31199" b="28785"/>
          <a:stretch/>
        </p:blipFill>
        <p:spPr>
          <a:xfrm>
            <a:off x="1728531" y="5253542"/>
            <a:ext cx="8403771" cy="160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4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7666B-5AC0-3289-5CD6-8CE2112AD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040489-5BB0-24A8-0567-3FFC77A6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A5CB7-3967-4B8A-BF71-51C5F387D5EA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DFEF87-A0FC-87F1-86C2-393F2A67A7A4}"/>
              </a:ext>
            </a:extLst>
          </p:cNvPr>
          <p:cNvSpPr txBox="1"/>
          <p:nvPr/>
        </p:nvSpPr>
        <p:spPr>
          <a:xfrm>
            <a:off x="1427584" y="1288085"/>
            <a:ext cx="1023844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соответствии с пунктом 3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Приказа Министерства юстиции РФ от 25 апреля 2023 г. № 79 «Об утверждении Порядка направления и формы сведений о должностных лицах местного самоуправления, имеющих право на совершение нотариальных действий в случае отсутствия нотариуса на территории муниципального образования»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орган, в котором работает должностное лицо местного самоуправления,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течение 10 (десяти) рабочих дней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со дня замещения должности главы местной администрации и (или) со дня принятия соответствующего акта о наделении правом совершать нотариальные действия уполномоченного должностного лица местного самоуправления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направляет в территориальный орган Минюста России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сведения по форме, приведенной в приложении № 2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к настоящему приказу.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Указанные сведения представляются в Управление Минюста России по Астраханской области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 электронной почте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а также направляются на бумажном носителе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почтовым отправлением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либо 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передаются нарочным (тел.: +7 (8512) 22-36-18,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e-mail: </a:t>
            </a:r>
            <a:r>
              <a:rPr kumimoji="0" lang="en-US" sz="1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2"/>
              </a:rPr>
              <a:t>ru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2"/>
              </a:rPr>
              <a:t>30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2"/>
              </a:rPr>
              <a:t>@minjust.gov.ru</a:t>
            </a:r>
            <a:r>
              <a:rPr kumimoji="0" lang="ru-RU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, адрес: г. Астрахань, ул. Ботвина, 91)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При смене должностного лица органа местного самоуправления (далее - ОМСУ), уполномоченного на совершение нотариальных действий, ОМСУ направляет в документы, подтверждающие наделение другого лица соответствующими полномочиями.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Century Gothic"/>
              </a:rPr>
              <a:t>За непредставление или несвоевременное представление указанных сведений Кодексом Российской Федерации об административных правонарушениях предусмотрена ответственность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1BEE439-5997-6D2C-4B4D-7E9357C05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531" y="0"/>
            <a:ext cx="9661743" cy="1438469"/>
          </a:xfrm>
        </p:spPr>
        <p:txBody>
          <a:bodyPr>
            <a:norm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Обязанность по представлению сведений о должностных лицах ОМСУ, уполномоченных на совершение нотариальных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1257623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823A4-D70D-A22D-1B4C-B236F27E7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10F682-505B-1577-9AC7-1587C9F5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C2F85D-EB0E-27B5-11ED-0546DE39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A5CB7-3967-4B8A-BF71-51C5F387D5EA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D196DB-494E-CFB3-6DBE-7B6FCF9CD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99" t="15446" r="44381" b="4686"/>
          <a:stretch/>
        </p:blipFill>
        <p:spPr>
          <a:xfrm>
            <a:off x="1710144" y="1"/>
            <a:ext cx="4658904" cy="685799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25272-86D1-6995-E948-D2250A005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7614" y="552450"/>
            <a:ext cx="4736998" cy="5358772"/>
          </a:xfrm>
        </p:spPr>
        <p:txBody>
          <a:bodyPr>
            <a:normAutofit fontScale="97500"/>
          </a:bodyPr>
          <a:lstStyle/>
          <a:p>
            <a:r>
              <a:rPr lang="ru-RU" dirty="0"/>
              <a:t>Форма  сведений о должностных лицах местного самоуправления, имеющих право на совершение нотариальных действий в случае отсутствия нотариуса на территории муниципального образования (Приложение № 2 к Приказу Министерства юстиции РФ от 25 апреля 2023 г. № 79)</a:t>
            </a:r>
          </a:p>
        </p:txBody>
      </p:sp>
    </p:spTree>
    <p:extLst>
      <p:ext uri="{BB962C8B-B14F-4D97-AF65-F5344CB8AC3E}">
        <p14:creationId xmlns:p14="http://schemas.microsoft.com/office/powerpoint/2010/main" val="3296280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3F358-A497-E4D7-D7FA-0FFF7214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4E1CF8-27A5-62DA-4176-9AAE9990F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Данный информационный материал подготовлен Управлением Министерства юстиции Российской Федерации по Астраханской области и Нотариальной палатой Астраханской области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C62DDA-AA83-D598-89D3-C0F77B9D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F7AC34-5E93-5694-C082-95040686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53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A88A2-BDD0-261C-0990-A48B3610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Нормативные правовые акты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7EA3DE-A41E-496F-45CF-41400955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43608"/>
            <a:ext cx="8915400" cy="456761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Основы законодательства Российской Федерации о нотариате, утв. ВС РФ 11.02.1993 №4462-1;</a:t>
            </a:r>
          </a:p>
          <a:p>
            <a:pPr algn="just"/>
            <a:r>
              <a:rPr lang="ru-RU" dirty="0"/>
              <a:t>Приказ Минюста России от 07.02.2020 № 16 «Об утверждении Инструкции о порядке совершения нотариальных действий должностными лицами местного самоуправления»;</a:t>
            </a:r>
          </a:p>
          <a:p>
            <a:pPr algn="just"/>
            <a:r>
              <a:rPr lang="ru-RU" dirty="0"/>
              <a:t>Приказ Минюста России от 30.09.2020 № 226 «Об утверждении форм реестров регистрации нотариальных действий, нотариальных свидетельств, удостоверительных надписей на сделках и свидетельствуемых документах и порядка их оформления»;</a:t>
            </a:r>
          </a:p>
          <a:p>
            <a:pPr algn="just"/>
            <a:r>
              <a:rPr lang="ru-RU" dirty="0"/>
              <a:t>Приказ Минюста России от 25.04.2023 № 79 «Об утверждении Порядка направления и формы сведений о должностных лицах местного самоуправления, имеющих право на совершение нотариальных действий в случае отсутствия нотариуса на территории муниципального образования»;</a:t>
            </a:r>
          </a:p>
          <a:p>
            <a:pPr algn="just"/>
            <a:r>
              <a:rPr lang="ru-RU" dirty="0"/>
              <a:t>Приказ Минюста России от 14.12.2022 № 394 «Об утверждении Правил нотариального делопроизводства» (вместе с «Правилами нотариального делопроизводства», утв. решением Правления ФНП от 28.11.2022 N </a:t>
            </a:r>
            <a:r>
              <a:rPr lang="ru-RU"/>
              <a:t>21/22);</a:t>
            </a:r>
            <a:endParaRPr lang="ru-RU" dirty="0"/>
          </a:p>
          <a:p>
            <a:pPr algn="just"/>
            <a:r>
              <a:rPr lang="ru-RU" dirty="0"/>
              <a:t>Приказ Минюста России от 07.02.2020 № 14 «Об утверждении Порядка направления в нотариальную палату субъекта Российской Федерации сведений об удостоверении или отмене доверенности органом местного самоуправления, должностное лицо которого удостоверило доверенность»;</a:t>
            </a:r>
          </a:p>
          <a:p>
            <a:pPr algn="just"/>
            <a:r>
              <a:rPr lang="ru-RU" dirty="0"/>
              <a:t>Приказ Минюста России от 07.02.2020 № 15 «Об утверждении Порядка проведения территориальными органами Минюста России проверки совершения нотариальных действий должностными лицами местного самоуправления».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0BD9A8-A4E0-7697-5F15-78815FFD9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DF3B54-3110-E4C8-9015-311C2B3A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7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BC729-CF33-3DF7-B127-CFA5A04E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правила совершения нотариальных действий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9C0BA-F3C0-9015-FA81-1985EBDF8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Нотариальные действия совершаются при предъявлении лицом, обратившимся за совершением нотариального действия, всех необходимых для этого документов и уплате государственной пошлины или нотариального тарифа (статья 22 Основ).</a:t>
            </a:r>
          </a:p>
          <a:p>
            <a:r>
              <a:rPr lang="ru-RU" dirty="0"/>
              <a:t>При совершении нотариального действия должностное лицо местного самоуправления устанавливает личность обратившегося за совершением нотариального действия гражданина или представителя юридического лица и проверяет его место жительства.</a:t>
            </a:r>
          </a:p>
          <a:p>
            <a:r>
              <a:rPr lang="ru-RU" dirty="0"/>
              <a:t>При удостоверении доверенностей должностным лицом местного самоуправления осуществляется проверка дееспособности физических лиц, участвующих в совершении нотариального действия. В случае удостоверения доверенности от имени юридического лица проверяются его правоспособность, а также полномочия его представителя.</a:t>
            </a:r>
          </a:p>
          <a:p>
            <a:r>
              <a:rPr lang="ru-RU" dirty="0"/>
              <a:t>Документы, оформляемые в нотариальном порядке, подписываются лицом, обратившимся за совершением нотариального действия, в присутствии должностного лица местного самоуправления, совершающего нотариальное действие.</a:t>
            </a:r>
          </a:p>
          <a:p>
            <a:r>
              <a:rPr lang="ru-RU" dirty="0"/>
              <a:t>Не заполненные до конца строки и другие свободные места на нотариально оформляемом документе прочеркиваются, за исключением документов, предназначенных для действия за пределами территории Российской Федерации.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3AB8D8-305D-E3A5-4781-378D3C52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112686-C278-34BB-8919-486A87ED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7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E3519-A2A8-E21B-6502-488D6E61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Основные правила совершения нотариальных действий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D3C26-CB99-B157-5A73-0773AB516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408784"/>
          </a:xfrm>
        </p:spPr>
        <p:txBody>
          <a:bodyPr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 случаях, когда нотариально оформляемые документы изложены на нескольких листах, они должны быть прошиты, листы их пронумерованы. Запись о количестве прошитых листов (например: "Всего прошито, пронумеровано и скреплено печатью десять листов") заверяется подписью должностного лица местного самоуправления и оттиском печати органа местного самоуправления с изображением Государственного герба Российской Федерации.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При совершении нотариальных действий выдаются свидетельства и на документах совершаются удостоверительные надписи в соответствии с формами, утвержденными приказом Минюста России от  30.09.2020 № 226.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Все нотариальные действия, совершаемые должностными лицами местного самоуправления, регистрируются в реестре регистрации нотариальных действий (далее - реестр), форма которого утверждена приказом Минюста России от 30.09.2020 № 226 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Должностные лица местного самоуправления не вправе для совершения нотариальных действий выезжать за пределы территории поселения, муниципального, городского округа или муниципального района, в местной администрации которого они работают.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5D9A91-E232-7CD6-2C96-8DFBEAC3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15CC89-43DD-0648-ABD9-7E2F06DC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95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F9453-CB7B-94C6-AEC0-4722CE33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совершения отдельных видов нотариальных действий. Доверенность.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285E7-5D3B-0DB1-17F1-EE94A89E2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531" y="1726163"/>
            <a:ext cx="8005666" cy="4507727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/>
              <a:t>Доверенностью признается письменное уполномочие, выдаваемое одним лицом другому лицу или другим лицам для представительства перед третьими лицами (статья 185 Гражданского кодекса Российской Федерации).</a:t>
            </a:r>
          </a:p>
          <a:p>
            <a:r>
              <a:rPr lang="ru-RU" sz="5600" dirty="0"/>
              <a:t>Доверенности, содержащие полномочия на распоряжение (отчуждение в любых видах, аренду, залог (ипотеку), наем, безвозмездное пользование, передачу в доверительное управление) недвижимым имуществом, не подлежат удостоверению должностными лицами местного самоуправления.</a:t>
            </a:r>
          </a:p>
          <a:p>
            <a:r>
              <a:rPr lang="ru-RU" sz="5600" dirty="0"/>
              <a:t>Доверенность может быть отменена лицом, выдавшим ее, или одним из лиц, выдавших доверенность совместно, при этом отмена доверенности совершается в той же форме, в которой была выдана доверенность, либо в нотариальной форме.</a:t>
            </a:r>
          </a:p>
          <a:p>
            <a:r>
              <a:rPr lang="ru-RU" sz="5600" dirty="0"/>
              <a:t>Лицо, которому выдана доверенность, в любое время может отказаться от полномочий, а лицо, выдавшее доверенность, может отменить доверенность или передоверие, за исключением случая, если доверенность является безотзывной. Безотзывная доверенность может быть выдана только при одновременном наличии двух условий: доверенность выдается в целях исполнения или обеспечения исполнения обязательства представляемого перед представителем или лицами, от имени или в интересах которых действует представитель, и доверенность выдается в случаях, если такое обязательство связано с осуществлением предпринимательской деятельности.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D72338-A07A-FD2E-6503-F5E595DF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53987" y="273911"/>
            <a:ext cx="761999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2E8722-D735-7DAB-00FF-C174EBA3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98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F6021-1B8D-289B-5F51-CB288FCC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Доверенность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71A2D6-605A-2BAF-075B-5B9478FE1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83567"/>
            <a:ext cx="8915400" cy="4581331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Доверенность должна содержать: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1) наименование - "Доверенность";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2) указание на место ее совершения (город (село, поселок, район), край, область, республика, автономная область, автономный округ полностью). В случае удостоверения доверенности вне помещения местной администрации - адрес удостоверения;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3) дату ее совершения. Число, месяц и год совершения доверенности указываются прописью. Доверенность, в которой не указана дата ее совершения, ничтожна. Если в доверенности не указан срок ее действия, она сохраняет силу в течение года со дня ее совершения. Доверенность, предназначенная для совершения действий за границей и не содержащая указание о сроке ее действия, сохраняет силу до ее отмены лицом, выдавшим доверенность;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4) сведения о представляемом и представителе;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5) полномочия, передаваемые представителю;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6) подпись представляемого.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8D92C-B63B-B365-30CE-45548147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3726F9-394D-A6DA-569D-BAE71C1D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5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78D19-8382-96D2-5254-81A5795E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46920"/>
            <a:ext cx="8497888" cy="701770"/>
          </a:xfrm>
        </p:spPr>
        <p:txBody>
          <a:bodyPr>
            <a:normAutofit fontScale="90000"/>
          </a:bodyPr>
          <a:lstStyle/>
          <a:p>
            <a:r>
              <a:rPr lang="ru-RU" dirty="0"/>
              <a:t>Образец доверенности на получение пенсии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2809F5-8ACA-9DE6-01F4-06D24542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A5CB7-3967-4B8A-BF71-51C5F387D5E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0EFB96E-760B-28FD-A3F1-E1D8A13EF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990" y="1151583"/>
            <a:ext cx="4137660" cy="559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7789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3719</TotalTime>
  <Words>3641</Words>
  <Application>Microsoft Office PowerPoint</Application>
  <PresentationFormat>Широкоэкранный</PresentationFormat>
  <Paragraphs>216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Wingdings</vt:lpstr>
      <vt:lpstr>Wingdings 3</vt:lpstr>
      <vt:lpstr>Легкий дым</vt:lpstr>
      <vt:lpstr>Алгоритм совершения нотариальных действий органами местного самоуправления  </vt:lpstr>
      <vt:lpstr>Право совершать нотариальные действия, предусмотренные статьей 37  Основ законодательства Российской Федерации о нотариате, имеют:</vt:lpstr>
      <vt:lpstr>Виды нотариальных действий, совершаемых должностными лицами ОМСУ</vt:lpstr>
      <vt:lpstr>Нормативные правовые акты </vt:lpstr>
      <vt:lpstr>Основные правила совершения нотариальных действий</vt:lpstr>
      <vt:lpstr>Основные правила совершения нотариальных действий</vt:lpstr>
      <vt:lpstr>Правила совершения отдельных видов нотариальных действий. Доверенность.</vt:lpstr>
      <vt:lpstr>Доверенность</vt:lpstr>
      <vt:lpstr>Образец доверенности на получение пенсии </vt:lpstr>
      <vt:lpstr>Образец доверенности на распоряжение денежными средствами на банковском счете</vt:lpstr>
      <vt:lpstr>Образец доверенности на право представления интересов в суде</vt:lpstr>
      <vt:lpstr>Принятие мер по охране наследственного имущества </vt:lpstr>
      <vt:lpstr>Принятие мер по охране наследственного имущества</vt:lpstr>
      <vt:lpstr>Свидетельствование верности копий документов и выписок из них </vt:lpstr>
      <vt:lpstr>Свидетельствование подлинности подписи на документах </vt:lpstr>
      <vt:lpstr>Удостоверение равнозначности электронного документа документу на бумажном носителе. Удостоверение равнозначности документа на бумажном носителе электронному документу </vt:lpstr>
      <vt:lpstr>Порядок и сроки направления сведений об удостоверении (отмене) доверенности</vt:lpstr>
      <vt:lpstr>Портал для подачи сведений от ОМСУ</vt:lpstr>
      <vt:lpstr>Регистрация на Портале</vt:lpstr>
      <vt:lpstr>Проверка сведений, содержащихся в сертификате ключа проверки электронной подписи, при авторизации на портале подачи сведений ОМСУ о совершенных нотариальных действиях</vt:lpstr>
      <vt:lpstr>Почему может не работать Портал?</vt:lpstr>
      <vt:lpstr>Сотрудники администрации</vt:lpstr>
      <vt:lpstr>Сотрудники администрации</vt:lpstr>
      <vt:lpstr>Добавление учетной записи сотрудника </vt:lpstr>
      <vt:lpstr>Добавление сообщения об удостоверении документа</vt:lpstr>
      <vt:lpstr>Создание сообщения об удостоверении документа</vt:lpstr>
      <vt:lpstr>Создание сообщения об аннулировании документа</vt:lpstr>
      <vt:lpstr>Сведения о лицах, обратившихся за совершением нотариального действия </vt:lpstr>
      <vt:lpstr>Сведения о лицах, обратившихся за совершением нотариального действия </vt:lpstr>
      <vt:lpstr>Сведения о нотариально удостоверенном документе</vt:lpstr>
      <vt:lpstr>Содержание нотариального действия</vt:lpstr>
      <vt:lpstr>Сведения об оплате за совершение нотариального действия</vt:lpstr>
      <vt:lpstr>Обязанность по представлению сведений о должностных лицах ОМСУ, уполномоченных на совершение нотариальных действий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В. Потапова</dc:creator>
  <cp:lastModifiedBy>Пользователь</cp:lastModifiedBy>
  <cp:revision>175</cp:revision>
  <dcterms:created xsi:type="dcterms:W3CDTF">2018-10-03T03:29:02Z</dcterms:created>
  <dcterms:modified xsi:type="dcterms:W3CDTF">2026-03-27T10:53:34Z</dcterms:modified>
</cp:coreProperties>
</file>